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102475" cy="9388475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oZuqWQuuZEjsEM1UO2od/1nmV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3975" y="704125"/>
            <a:ext cx="4735200" cy="3520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25" y="4459525"/>
            <a:ext cx="5681975" cy="4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10225" y="4459525"/>
            <a:ext cx="5681975" cy="4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3975" y="704125"/>
            <a:ext cx="4735200" cy="3520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7e4c62a3e_0_14:notes"/>
          <p:cNvSpPr txBox="1">
            <a:spLocks noGrp="1"/>
          </p:cNvSpPr>
          <p:nvPr>
            <p:ph type="body" idx="1"/>
          </p:nvPr>
        </p:nvSpPr>
        <p:spPr>
          <a:xfrm>
            <a:off x="710225" y="4459525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1e7e4c62a3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3975" y="704125"/>
            <a:ext cx="4735200" cy="352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7e4c62a3e_0_21:notes"/>
          <p:cNvSpPr txBox="1">
            <a:spLocks noGrp="1"/>
          </p:cNvSpPr>
          <p:nvPr>
            <p:ph type="body" idx="1"/>
          </p:nvPr>
        </p:nvSpPr>
        <p:spPr>
          <a:xfrm>
            <a:off x="710225" y="4459525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1e7e4c62a3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3975" y="704125"/>
            <a:ext cx="4735200" cy="352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710225" y="4459525"/>
            <a:ext cx="5681975" cy="4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3975" y="704125"/>
            <a:ext cx="4735200" cy="3520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7e4c62a3e_0_0:notes"/>
          <p:cNvSpPr txBox="1">
            <a:spLocks noGrp="1"/>
          </p:cNvSpPr>
          <p:nvPr>
            <p:ph type="body" idx="1"/>
          </p:nvPr>
        </p:nvSpPr>
        <p:spPr>
          <a:xfrm>
            <a:off x="710225" y="4459525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g1e7e4c62a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3975" y="704125"/>
            <a:ext cx="4735200" cy="352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7e4c62a3e_0_8:notes"/>
          <p:cNvSpPr txBox="1">
            <a:spLocks noGrp="1"/>
          </p:cNvSpPr>
          <p:nvPr>
            <p:ph type="body" idx="1"/>
          </p:nvPr>
        </p:nvSpPr>
        <p:spPr>
          <a:xfrm>
            <a:off x="710225" y="4459525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g1e7e4c62a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3975" y="704125"/>
            <a:ext cx="4735200" cy="352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710225" y="4459525"/>
            <a:ext cx="5681975" cy="4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3975" y="704125"/>
            <a:ext cx="4735200" cy="3520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>
            <a:spLocks noGrp="1"/>
          </p:cNvSpPr>
          <p:nvPr>
            <p:ph type="body" idx="1"/>
          </p:nvPr>
        </p:nvSpPr>
        <p:spPr>
          <a:xfrm>
            <a:off x="710225" y="4459525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3975" y="704125"/>
            <a:ext cx="4735200" cy="352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:notes"/>
          <p:cNvSpPr txBox="1">
            <a:spLocks noGrp="1"/>
          </p:cNvSpPr>
          <p:nvPr>
            <p:ph type="body" idx="1"/>
          </p:nvPr>
        </p:nvSpPr>
        <p:spPr>
          <a:xfrm>
            <a:off x="710225" y="4459525"/>
            <a:ext cx="5681975" cy="4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3975" y="704125"/>
            <a:ext cx="4735200" cy="3520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:notes"/>
          <p:cNvSpPr txBox="1">
            <a:spLocks noGrp="1"/>
          </p:cNvSpPr>
          <p:nvPr>
            <p:ph type="body" idx="1"/>
          </p:nvPr>
        </p:nvSpPr>
        <p:spPr>
          <a:xfrm>
            <a:off x="710225" y="4459525"/>
            <a:ext cx="5681975" cy="4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3975" y="704125"/>
            <a:ext cx="4735200" cy="3520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 txBox="1">
            <a:spLocks noGrp="1"/>
          </p:cNvSpPr>
          <p:nvPr>
            <p:ph type="body" idx="1"/>
          </p:nvPr>
        </p:nvSpPr>
        <p:spPr>
          <a:xfrm>
            <a:off x="710225" y="4459525"/>
            <a:ext cx="5681975" cy="4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3975" y="704125"/>
            <a:ext cx="4735200" cy="3520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439050" y="1591650"/>
            <a:ext cx="8160600" cy="3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ct val="100000"/>
              <a:buFont typeface="Arial"/>
              <a:buNone/>
            </a:pPr>
            <a:r>
              <a:rPr lang="en-US" b="1">
                <a:solidFill>
                  <a:srgbClr val="374C81"/>
                </a:solidFill>
                <a:latin typeface="Arial"/>
                <a:ea typeface="Arial"/>
                <a:cs typeface="Arial"/>
                <a:sym typeface="Arial"/>
              </a:rPr>
              <a:t>LNHS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>
                <a:solidFill>
                  <a:srgbClr val="374C81"/>
                </a:solidFill>
                <a:latin typeface="Arial"/>
                <a:ea typeface="Arial"/>
                <a:cs typeface="Arial"/>
                <a:sym typeface="Arial"/>
              </a:rPr>
              <a:t>PTSA</a:t>
            </a:r>
            <a:br>
              <a:rPr lang="en-US"/>
            </a:br>
            <a:r>
              <a:rPr lang="en-US">
                <a:solidFill>
                  <a:srgbClr val="0E57C4"/>
                </a:solidFill>
              </a:rPr>
              <a:t>Wednesday</a:t>
            </a:r>
            <a:endParaRPr>
              <a:solidFill>
                <a:srgbClr val="0E57C4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ct val="100000"/>
              <a:buFont typeface="Arial"/>
              <a:buNone/>
            </a:pPr>
            <a:r>
              <a:rPr lang="en-US">
                <a:solidFill>
                  <a:srgbClr val="0E57C4"/>
                </a:solidFill>
              </a:rPr>
              <a:t>September 20, 2023</a:t>
            </a:r>
            <a:br>
              <a:rPr lang="en-US">
                <a:solidFill>
                  <a:srgbClr val="0E57C4"/>
                </a:solidFill>
              </a:rPr>
            </a:br>
            <a:r>
              <a:rPr lang="en-US">
                <a:solidFill>
                  <a:srgbClr val="0E57C4"/>
                </a:solidFill>
              </a:rPr>
              <a:t>6:30pm</a:t>
            </a:r>
            <a:br>
              <a:rPr lang="en-US"/>
            </a:br>
            <a:r>
              <a:rPr lang="en-US" sz="2200"/>
              <a:t> 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961" y="2265776"/>
            <a:ext cx="2306575" cy="232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7e4c62a3e_0_14"/>
          <p:cNvSpPr txBox="1">
            <a:spLocks noGrp="1"/>
          </p:cNvSpPr>
          <p:nvPr>
            <p:ph type="ctrTitle"/>
          </p:nvPr>
        </p:nvSpPr>
        <p:spPr>
          <a:xfrm>
            <a:off x="5507885" y="951904"/>
            <a:ext cx="5065800" cy="22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5000"/>
              <a:buFont typeface="Arial"/>
              <a:buNone/>
            </a:pPr>
            <a:br>
              <a:rPr lang="en-US" sz="5000"/>
            </a:br>
            <a:br>
              <a:rPr lang="en-US"/>
            </a:br>
            <a:r>
              <a:rPr lang="en-US" sz="2200"/>
              <a:t> </a:t>
            </a:r>
            <a:endParaRPr/>
          </a:p>
        </p:txBody>
      </p:sp>
      <p:sp>
        <p:nvSpPr>
          <p:cNvPr id="153" name="Google Shape;153;g1e7e4c62a3e_0_14"/>
          <p:cNvSpPr txBox="1"/>
          <p:nvPr/>
        </p:nvSpPr>
        <p:spPr>
          <a:xfrm>
            <a:off x="193525" y="145550"/>
            <a:ext cx="5065800" cy="6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Administrators: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Travis Bryant (Travis.bryant@ocps.net) – Assistant Principal 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ESE/504 Department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CTE Department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Transportation Liaison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Clinic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Tonny Harris (Tonny.harris@ocps.net) - Assistant Principal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Science Department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Facilities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Athletics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Safety and Emergency Management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AP/AICE Studies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Wilicia Hughes (Wilicia.hughes@ocps.net) – Assistant Principal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Math Department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Reading Department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Media Center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Tutoring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Devices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e7e4c62a3e_0_14"/>
          <p:cNvSpPr txBox="1"/>
          <p:nvPr/>
        </p:nvSpPr>
        <p:spPr>
          <a:xfrm>
            <a:off x="5259325" y="645250"/>
            <a:ext cx="6289500" cy="56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Stephen Morsher (Stephen.morsher@ocps.net) – Assistant Principal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English Department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Visual and Performing Arts Departments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State Testing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Parking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Campus Activities/Clubs/Organizations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Juliza Rivera (Juliza.rivera@ocps.net) –Assistant Principal 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World Languages Department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Student Services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ELL Support and Services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Linda Van (Linda.van@ocps.net) – Assistant Principal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Social Studies Department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Discipline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Attendance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marR="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Clerical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Maricarmen Aponte (Maricarmen.aponte@ocps.net) -Acting Principal</a:t>
            </a:r>
            <a:endParaRPr sz="15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7e4c62a3e_0_21"/>
          <p:cNvSpPr txBox="1">
            <a:spLocks noGrp="1"/>
          </p:cNvSpPr>
          <p:nvPr>
            <p:ph type="ctrTitle"/>
          </p:nvPr>
        </p:nvSpPr>
        <p:spPr>
          <a:xfrm>
            <a:off x="148985" y="1934079"/>
            <a:ext cx="5065800" cy="22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5000"/>
              <a:buFont typeface="Arial"/>
              <a:buNone/>
            </a:pPr>
            <a:br>
              <a:rPr lang="en-US" sz="5000"/>
            </a:br>
            <a:br>
              <a:rPr lang="en-US"/>
            </a:br>
            <a:r>
              <a:rPr lang="en-US" sz="2200"/>
              <a:t> </a:t>
            </a:r>
            <a:endParaRPr/>
          </a:p>
        </p:txBody>
      </p:sp>
      <p:sp>
        <p:nvSpPr>
          <p:cNvPr id="160" name="Google Shape;160;g1e7e4c62a3e_0_21"/>
          <p:cNvSpPr txBox="1"/>
          <p:nvPr/>
        </p:nvSpPr>
        <p:spPr>
          <a:xfrm>
            <a:off x="148975" y="114375"/>
            <a:ext cx="4834800" cy="60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Who to contact for specific questions:</a:t>
            </a:r>
            <a:endParaRPr sz="2100" b="1" i="0" u="none" strike="noStrike" cap="none">
              <a:solidFill>
                <a:srgbClr val="53535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Skyward Help: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Chelsea.john@ocps.net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Student Parking Passes and Parent Hang-Tags: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Stephen.morsher@ocps.net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 Uniforms: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Travis.bryant@ocps.net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Laptops: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Cristen.krugh@ocps.net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School Lunch: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linda.van@ocps.net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Athletics: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Brandon.joseph@ocps.net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Student Services: 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Juliza.rivera@ocps.net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Staffing Specialist: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Phoebe.storey@ocps.net</a:t>
            </a: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500" b="1" i="0" u="none" strike="noStrike" cap="none">
              <a:solidFill>
                <a:srgbClr val="53535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504 Coordinator: 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Olga.cecilio@ocps.net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ESOL Compliance: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Lyralis.vargas@ocps.net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Talking Points Support: 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Cristina.dry@ocps.net</a:t>
            </a: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 b="1" i="0" u="none" strike="noStrike" cap="none">
              <a:solidFill>
                <a:srgbClr val="53535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School Nurse: 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Kelly.coughenour@ocps.net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e7e4c62a3e_0_21"/>
          <p:cNvSpPr txBox="1"/>
          <p:nvPr/>
        </p:nvSpPr>
        <p:spPr>
          <a:xfrm>
            <a:off x="5456000" y="1110475"/>
            <a:ext cx="5352000" cy="4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Testing Coordinators: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Lisa.nowlen@ocps.net</a:t>
            </a: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and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Jamie.quinn@ocps.net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Deans: 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Timothy.freund@ocps.net</a:t>
            </a: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Kevin.morgan@ocps.net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SAFE Coordinator: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Tammy.whitfield@ocps.net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School Social Worker: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Laura.kempfer@ocps.net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SchoolPay: 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Lisa.wilcox@ocps.net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Yearbooks: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Katherine.youngross@ocps.net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SGA and Senior Class: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Joel.adkins@ocps.net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College and Career: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Shanel.morris@ocps.net</a:t>
            </a:r>
            <a:endParaRPr sz="1500" b="1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CTE Career Specialist: </a:t>
            </a:r>
            <a:r>
              <a:rPr lang="en-US" sz="1500" b="1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Eileen.gonzalez@ocps.net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646" y="3929265"/>
            <a:ext cx="2265736" cy="22852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 txBox="1">
            <a:spLocks noGrp="1"/>
          </p:cNvSpPr>
          <p:nvPr>
            <p:ph type="ctrTitle"/>
          </p:nvPr>
        </p:nvSpPr>
        <p:spPr>
          <a:xfrm>
            <a:off x="5472556" y="2859381"/>
            <a:ext cx="3208305" cy="335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9"/>
              <a:buFont typeface="Calibri"/>
              <a:buNone/>
            </a:pPr>
            <a:br>
              <a:rPr lang="en-US" sz="234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/>
          </a:p>
        </p:txBody>
      </p:sp>
      <p:sp>
        <p:nvSpPr>
          <p:cNvPr id="92" name="Google Shape;92;p3"/>
          <p:cNvSpPr txBox="1"/>
          <p:nvPr/>
        </p:nvSpPr>
        <p:spPr>
          <a:xfrm>
            <a:off x="3277917" y="666938"/>
            <a:ext cx="8249112" cy="2385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Our mission is to make every child’s potential a reality by engaging and empowering families and communities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to advocate for all children.</a:t>
            </a:r>
            <a:endParaRPr sz="3600" b="1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3209679" y="3644815"/>
            <a:ext cx="824911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 help our students succeed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by building strong community partnerships,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supporting teachers and staff,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providing quality STEM opportunities,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and making college and career connections.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Florida PTA – Serving Flori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407" y="451494"/>
            <a:ext cx="3004213" cy="2418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7e4c62a3e_0_0"/>
          <p:cNvSpPr txBox="1">
            <a:spLocks noGrp="1"/>
          </p:cNvSpPr>
          <p:nvPr>
            <p:ph type="ctrTitle"/>
          </p:nvPr>
        </p:nvSpPr>
        <p:spPr>
          <a:xfrm>
            <a:off x="3186150" y="2635100"/>
            <a:ext cx="5819700" cy="3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096"/>
              <a:buFont typeface="Calibri"/>
              <a:buNone/>
            </a:pPr>
            <a:r>
              <a:rPr lang="en-US" sz="6888"/>
              <a:t>PTSA</a:t>
            </a:r>
            <a:endParaRPr sz="6888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096"/>
              <a:buFont typeface="Calibri"/>
              <a:buNone/>
            </a:pPr>
            <a:r>
              <a:rPr lang="en-US" sz="6888"/>
              <a:t>Financial Update</a:t>
            </a:r>
            <a:br>
              <a:rPr lang="en-US"/>
            </a:br>
            <a:br>
              <a:rPr lang="en-US" sz="2700" b="1"/>
            </a:br>
            <a:r>
              <a:rPr lang="en-US" sz="3366" b="1" u="sng"/>
              <a:t>August 2023</a:t>
            </a:r>
            <a:endParaRPr sz="3366" b="1" u="sng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8217"/>
              <a:buFont typeface="Calibri"/>
              <a:buNone/>
            </a:pPr>
            <a:r>
              <a:rPr lang="en-US" sz="3366" b="1"/>
              <a:t>Starting Balance $17,192.43 </a:t>
            </a:r>
            <a:endParaRPr sz="3366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8217"/>
              <a:buFont typeface="Calibri"/>
              <a:buNone/>
            </a:pPr>
            <a:r>
              <a:rPr lang="en-US" sz="3366" b="1"/>
              <a:t>Ending Balance $13,986.79</a:t>
            </a:r>
            <a:endParaRPr sz="3366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22222"/>
              <a:buFont typeface="Calibri"/>
              <a:buNone/>
            </a:pPr>
            <a:endParaRPr sz="2700" b="1"/>
          </a:p>
        </p:txBody>
      </p:sp>
      <p:pic>
        <p:nvPicPr>
          <p:cNvPr id="100" name="Google Shape;100;g1e7e4c62a3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2723" y="308651"/>
            <a:ext cx="2306575" cy="232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e7e4c62a3e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1895" y="191145"/>
            <a:ext cx="1454634" cy="1467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e7e4c62a3e_0_8"/>
          <p:cNvSpPr txBox="1">
            <a:spLocks noGrp="1"/>
          </p:cNvSpPr>
          <p:nvPr>
            <p:ph type="ctrTitle"/>
          </p:nvPr>
        </p:nvSpPr>
        <p:spPr>
          <a:xfrm>
            <a:off x="249551" y="1784931"/>
            <a:ext cx="5499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PTSA</a:t>
            </a:r>
            <a:br>
              <a:rPr lang="en-US"/>
            </a:br>
            <a:r>
              <a:rPr lang="en-US"/>
              <a:t>MEMBERSHIP</a:t>
            </a:r>
            <a:br>
              <a:rPr lang="en-US"/>
            </a:br>
            <a:br>
              <a:rPr lang="en-US" sz="2700" b="1"/>
            </a:br>
            <a:br>
              <a:rPr lang="en-US" sz="2700" b="1"/>
            </a:br>
            <a:r>
              <a:rPr lang="en-US" sz="2700" b="1"/>
              <a:t>Currently 550 Memberships Received</a:t>
            </a:r>
            <a:br>
              <a:rPr lang="en-US" sz="2700" b="1"/>
            </a:br>
            <a:r>
              <a:rPr lang="en-US" sz="2200" b="1" i="1"/>
              <a:t>(Well OVER Halfway to Our Goal of 850!)</a:t>
            </a:r>
            <a:br>
              <a:rPr lang="en-US" sz="2700" b="1"/>
            </a:br>
            <a:r>
              <a:rPr lang="en-US" sz="2700" b="1" u="sng"/>
              <a:t>Membership Options</a:t>
            </a:r>
            <a:br>
              <a:rPr lang="en-US" sz="2700" b="1" u="sng"/>
            </a:br>
            <a:r>
              <a:rPr lang="en-US" sz="2700" b="1"/>
              <a:t>Parent/Adult - $10</a:t>
            </a:r>
            <a:br>
              <a:rPr lang="en-US" sz="2700" b="1"/>
            </a:br>
            <a:r>
              <a:rPr lang="en-US" sz="2700" b="1"/>
              <a:t>Teachers &amp; Staff - $5</a:t>
            </a:r>
            <a:br>
              <a:rPr lang="en-US" sz="2700" b="1"/>
            </a:br>
            <a:r>
              <a:rPr lang="en-US" sz="2700" b="1"/>
              <a:t>Students - $5</a:t>
            </a:r>
            <a:br>
              <a:rPr lang="en-US" sz="2700" b="1"/>
            </a:br>
            <a:r>
              <a:rPr lang="en-US" sz="2700" b="1"/>
              <a:t>Community Members - $10</a:t>
            </a:r>
            <a:br>
              <a:rPr lang="en-US" sz="2700" b="1"/>
            </a:br>
            <a:r>
              <a:rPr lang="en-US" sz="2700" b="1"/>
              <a:t>(Includes Discount Card)</a:t>
            </a:r>
            <a:endParaRPr b="1"/>
          </a:p>
        </p:txBody>
      </p:sp>
      <p:pic>
        <p:nvPicPr>
          <p:cNvPr id="107" name="Google Shape;107;g1e7e4c62a3e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3297" y="106736"/>
            <a:ext cx="5137490" cy="6666857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2293" y="670239"/>
            <a:ext cx="1634812" cy="1648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63398" y="1336431"/>
            <a:ext cx="5732700" cy="46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SPIRIT WEAR</a:t>
            </a:r>
            <a:br>
              <a:rPr lang="en-US"/>
            </a:br>
            <a:br>
              <a:rPr lang="en-US" sz="2700" b="1"/>
            </a:br>
            <a:r>
              <a:rPr lang="en-US" sz="2700" b="1"/>
              <a:t>- Currently OVER $19,000 in income ($9,000 profit)</a:t>
            </a:r>
            <a:br>
              <a:rPr lang="en-US" sz="2700" b="1"/>
            </a:br>
            <a:r>
              <a:rPr lang="en-US" sz="2000" b="1" i="1"/>
              <a:t>(Return of the Pride, Athletic Games, Open House)</a:t>
            </a:r>
            <a:br>
              <a:rPr lang="en-US" sz="2000" b="1" i="1"/>
            </a:br>
            <a:endParaRPr b="1"/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24238"/>
            <a:ext cx="5471842" cy="2487201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5" name="Google Shape;11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71634">
            <a:off x="9619683" y="4686188"/>
            <a:ext cx="2179382" cy="1749161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6" name="Google Shape;116;p8"/>
          <p:cNvPicPr preferRelativeResize="0"/>
          <p:nvPr/>
        </p:nvPicPr>
        <p:blipFill rotWithShape="1">
          <a:blip r:embed="rId6">
            <a:alphaModFix/>
          </a:blip>
          <a:srcRect t="12859" b="13465"/>
          <a:stretch/>
        </p:blipFill>
        <p:spPr>
          <a:xfrm rot="-445550">
            <a:off x="8563401" y="3239064"/>
            <a:ext cx="1853107" cy="1699403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7" name="Google Shape;117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39221" y="4235760"/>
            <a:ext cx="2361847" cy="2367888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4509"/>
          </a:schemeClr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7640" y="578968"/>
            <a:ext cx="1634812" cy="164890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0"/>
          <p:cNvSpPr txBox="1"/>
          <p:nvPr/>
        </p:nvSpPr>
        <p:spPr>
          <a:xfrm>
            <a:off x="0" y="2227873"/>
            <a:ext cx="5744400" cy="28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Calibri"/>
              <a:buNone/>
            </a:pPr>
            <a:r>
              <a:rPr lang="en-US"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Calibri"/>
              <a:buNone/>
            </a:pPr>
            <a:r>
              <a:rPr lang="en-US"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APPRECIATION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bri"/>
              <a:buNone/>
            </a:pPr>
            <a:r>
              <a:rPr lang="en-US" sz="3100" b="1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September Event:</a:t>
            </a:r>
            <a:endParaRPr sz="3100" b="1" i="1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bri"/>
              <a:buNone/>
            </a:pPr>
            <a:r>
              <a:rPr lang="en-US" sz="3100" b="1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DONUT Underestimate our Teachers &amp; Staff </a:t>
            </a:r>
            <a:endParaRPr sz="31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0"/>
          <p:cNvSpPr txBox="1"/>
          <p:nvPr/>
        </p:nvSpPr>
        <p:spPr>
          <a:xfrm>
            <a:off x="913818" y="5166844"/>
            <a:ext cx="39168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6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ct val="100000"/>
              <a:buFont typeface="Calibri"/>
              <a:buNone/>
            </a:pPr>
            <a:r>
              <a:rPr lang="en-US" sz="4000" b="1" i="0" u="none" strike="noStrike" cap="none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THANK YOU TO OUR  VOLUNTEERS AND COMMUNITY PARTNERS!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6800" y="152400"/>
            <a:ext cx="5394871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/>
          <p:nvPr/>
        </p:nvSpPr>
        <p:spPr>
          <a:xfrm>
            <a:off x="1977656" y="383616"/>
            <a:ext cx="97902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PTSA STAFF APPRECIATION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1329" y="168126"/>
            <a:ext cx="5078437" cy="6523653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383" y="503323"/>
            <a:ext cx="1634812" cy="164890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>
            <a:spLocks noGrp="1"/>
          </p:cNvSpPr>
          <p:nvPr>
            <p:ph type="body" idx="1"/>
          </p:nvPr>
        </p:nvSpPr>
        <p:spPr>
          <a:xfrm>
            <a:off x="331303" y="2516041"/>
            <a:ext cx="11521689" cy="395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7000"/>
              <a:buNone/>
            </a:pPr>
            <a:r>
              <a:rPr lang="en-US" sz="7000" b="1">
                <a:solidFill>
                  <a:srgbClr val="072B62"/>
                </a:solidFill>
              </a:rPr>
              <a:t>www.LNHSPTSA.com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2B62"/>
              </a:buClr>
              <a:buSzPts val="6800"/>
              <a:buNone/>
            </a:pPr>
            <a:r>
              <a:rPr lang="en-US" sz="6800" b="1">
                <a:solidFill>
                  <a:srgbClr val="072B62"/>
                </a:solidFill>
              </a:rPr>
              <a:t>www.Facebook.com/LNHSPTSA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5000"/>
              <a:buNone/>
            </a:pPr>
            <a:r>
              <a:rPr lang="en-US" sz="5000" b="1" u="sng">
                <a:solidFill>
                  <a:srgbClr val="C00000"/>
                </a:solidFill>
              </a:rPr>
              <a:t>SAVE THE DATE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5200"/>
              <a:buNone/>
            </a:pPr>
            <a:r>
              <a:rPr lang="en-US" sz="5200" b="1" i="1">
                <a:solidFill>
                  <a:srgbClr val="C00000"/>
                </a:solidFill>
              </a:rPr>
              <a:t>Next General Meeting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5200"/>
              <a:buNone/>
            </a:pPr>
            <a:r>
              <a:rPr lang="en-US" sz="5200" b="1" i="1">
                <a:solidFill>
                  <a:srgbClr val="C00000"/>
                </a:solidFill>
              </a:rPr>
              <a:t>Wednesday, October 18, 2023 at 6:30pm</a:t>
            </a:r>
            <a:endParaRPr/>
          </a:p>
        </p:txBody>
      </p:sp>
      <p:sp>
        <p:nvSpPr>
          <p:cNvPr id="138" name="Google Shape;138;p14"/>
          <p:cNvSpPr/>
          <p:nvPr/>
        </p:nvSpPr>
        <p:spPr>
          <a:xfrm>
            <a:off x="1977656" y="383616"/>
            <a:ext cx="97902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PTSA STAFF APPRECIATION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1892596" y="362786"/>
            <a:ext cx="711072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CONNECTED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LNHS PTSA</a:t>
            </a:r>
            <a:endParaRPr sz="4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4" descr="Free Instagram Cliparts, Download Free Instagram Cliparts png images, Free  ClipArts on Clipart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9448" y="597878"/>
            <a:ext cx="1983544" cy="148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 descr="Facebook clipart clipart kid 2"/>
          <p:cNvPicPr preferRelativeResize="0"/>
          <p:nvPr/>
        </p:nvPicPr>
        <p:blipFill rotWithShape="1">
          <a:blip r:embed="rId5">
            <a:alphaModFix/>
          </a:blip>
          <a:srcRect l="51345" r="2081"/>
          <a:stretch/>
        </p:blipFill>
        <p:spPr>
          <a:xfrm>
            <a:off x="8499997" y="493658"/>
            <a:ext cx="1510781" cy="165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ctrTitle"/>
          </p:nvPr>
        </p:nvSpPr>
        <p:spPr>
          <a:xfrm>
            <a:off x="148985" y="1934079"/>
            <a:ext cx="5065850" cy="229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5000"/>
              <a:buFont typeface="Arial"/>
              <a:buNone/>
            </a:pPr>
            <a:br>
              <a:rPr lang="en-US" sz="5000"/>
            </a:br>
            <a:br>
              <a:rPr lang="en-US"/>
            </a:br>
            <a:r>
              <a:rPr lang="en-US" sz="2200"/>
              <a:t> </a:t>
            </a:r>
            <a:endParaRPr/>
          </a:p>
        </p:txBody>
      </p:sp>
      <p:pic>
        <p:nvPicPr>
          <p:cNvPr id="147" name="Google Shape;14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8200" y="170063"/>
            <a:ext cx="7314274" cy="65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Widescreen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Narrow</vt:lpstr>
      <vt:lpstr>Times New Roman</vt:lpstr>
      <vt:lpstr>Arial</vt:lpstr>
      <vt:lpstr>Calibri</vt:lpstr>
      <vt:lpstr>Office Theme</vt:lpstr>
      <vt:lpstr>LNHS PTSA Wednesday September 20, 2023 6:30pm  </vt:lpstr>
      <vt:lpstr>  </vt:lpstr>
      <vt:lpstr>PTSA Financial Update  August 2023 Starting Balance $17,192.43  Ending Balance $13,986.79 </vt:lpstr>
      <vt:lpstr>PTSA MEMBERSHIP   Currently 550 Memberships Received (Well OVER Halfway to Our Goal of 850!) Membership Options Parent/Adult - $10 Teachers &amp; Staff - $5 Students - $5 Community Members - $10 (Includes Discount Card)</vt:lpstr>
      <vt:lpstr>SPIRIT WEAR  - Currently OVER $19,000 in income ($9,000 profit) (Return of the Pride, Athletic Games, Open House) </vt:lpstr>
      <vt:lpstr>PowerPoint Presentation</vt:lpstr>
      <vt:lpstr>PowerPoint Presentation</vt:lpstr>
      <vt:lpstr>PowerPoint Presentation</vt:lpstr>
      <vt:lpstr>   </vt:lpstr>
      <vt:lpstr> 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LNHS PTSA Wednesday September 20, 2023 6:30pm  </dc:title>
  <dc:creator>Suzanne Arnold</dc:creator>
  <cp:lastModifiedBy>Christal Feldman</cp:lastModifiedBy>
  <cp:revision>1</cp:revision>
  <dcterms:created xsi:type="dcterms:W3CDTF">2020-05-17T03:39:29Z</dcterms:created>
  <dcterms:modified xsi:type="dcterms:W3CDTF">2023-10-27T20:55:10Z</dcterms:modified>
</cp:coreProperties>
</file>